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85" d="100"/>
          <a:sy n="85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5" d="100"/>
          <a:sy n="25" d="100"/>
        </p:scale>
        <p:origin x="-1866" y="-107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900E09-EE71-48A6-B586-2CA9823B32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489624-B1E6-4809-875F-F2E7593A69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10F94-9E04-4879-B862-143AE902A63C}" type="slidenum">
              <a:rPr lang="en-US"/>
              <a:pPr/>
              <a:t>1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587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87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87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87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87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87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</p:grpSp>
      <p:sp>
        <p:nvSpPr>
          <p:cNvPr id="1587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87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87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37E010-E55E-4B4C-83FD-E462F8D53A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8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87E1-3046-4DEF-A7E8-987872234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876D8-6ECA-4D78-8346-93771DFE7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AA01-7E75-4D1F-A5C5-B13E83491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2B56-158A-4275-92F8-4B32C6F9F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86CCF-F9F3-4C66-A56C-F9D6EA757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15FB8-2CA2-4634-AA5E-B16D94FDE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E6E3C-2287-47C0-9001-2EBD68AE3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DAD30-9862-4468-A1D5-1E6BCD397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40DCB-1D13-486D-B28C-CDE46D0FD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490F-33C7-4F8C-A402-7B05D137A7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576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77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77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77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577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r-HR" sz="2400">
                <a:latin typeface="Times New Roman" pitchFamily="18" charset="0"/>
              </a:endParaRPr>
            </a:p>
          </p:txBody>
        </p:sp>
      </p:grpSp>
      <p:sp>
        <p:nvSpPr>
          <p:cNvPr id="1577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77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77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B36F3BC-A71A-41B6-B7B1-CBCEB68CAE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77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>
                <a:cs typeface="Times New Roman" pitchFamily="18" charset="0"/>
              </a:rPr>
              <a:t>ESEJ ILI OGLED</a:t>
            </a:r>
            <a:br>
              <a:rPr lang="hr-HR" sz="4000">
                <a:cs typeface="Times New Roman" pitchFamily="18" charset="0"/>
              </a:rPr>
            </a:br>
            <a:r>
              <a:rPr lang="hr-HR" sz="4000">
                <a:cs typeface="Times New Roman" pitchFamily="18" charset="0"/>
              </a:rPr>
              <a:t>Teorijske osnove</a:t>
            </a:r>
            <a:r>
              <a:rPr lang="hr-HR" sz="4000"/>
              <a:t/>
            </a:r>
            <a:br>
              <a:rPr lang="hr-HR" sz="4000"/>
            </a:br>
            <a:endParaRPr 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hr-HR" sz="700"/>
          </a:p>
          <a:p>
            <a:pPr>
              <a:lnSpc>
                <a:spcPct val="80000"/>
              </a:lnSpc>
            </a:pPr>
            <a:endParaRPr lang="hr-HR" sz="700"/>
          </a:p>
          <a:p>
            <a:pPr>
              <a:lnSpc>
                <a:spcPct val="80000"/>
              </a:lnSpc>
            </a:pPr>
            <a:endParaRPr lang="hr-HR" sz="700"/>
          </a:p>
          <a:p>
            <a:pPr>
              <a:lnSpc>
                <a:spcPct val="80000"/>
              </a:lnSpc>
            </a:pPr>
            <a:endParaRPr lang="hr-HR" sz="900"/>
          </a:p>
          <a:p>
            <a:pPr>
              <a:lnSpc>
                <a:spcPct val="80000"/>
              </a:lnSpc>
            </a:pPr>
            <a:endParaRPr lang="hr-HR" sz="900"/>
          </a:p>
          <a:p>
            <a:pPr>
              <a:lnSpc>
                <a:spcPct val="80000"/>
              </a:lnSpc>
            </a:pPr>
            <a:endParaRPr lang="hr-HR" sz="900"/>
          </a:p>
          <a:p>
            <a:pPr>
              <a:lnSpc>
                <a:spcPct val="80000"/>
              </a:lnSpc>
            </a:pPr>
            <a:r>
              <a:rPr lang="hr-HR" sz="1400"/>
              <a:t>Miljenko Šestak, prof.</a:t>
            </a:r>
          </a:p>
          <a:p>
            <a:pPr>
              <a:lnSpc>
                <a:spcPct val="80000"/>
              </a:lnSpc>
            </a:pPr>
            <a:endParaRPr lang="hr-HR" sz="1400"/>
          </a:p>
          <a:p>
            <a:pPr>
              <a:lnSpc>
                <a:spcPct val="80000"/>
              </a:lnSpc>
            </a:pPr>
            <a:endParaRPr lang="hr-HR" sz="1400"/>
          </a:p>
          <a:p>
            <a:pPr>
              <a:lnSpc>
                <a:spcPct val="80000"/>
              </a:lnSpc>
            </a:pPr>
            <a:endParaRPr lang="hr-HR" sz="900"/>
          </a:p>
          <a:p>
            <a:pPr>
              <a:lnSpc>
                <a:spcPct val="80000"/>
              </a:lnSpc>
            </a:pPr>
            <a:endParaRPr lang="en-US" sz="9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cs typeface="Times New Roman" pitchFamily="18" charset="0"/>
              </a:rPr>
              <a:t>Što je esej?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/>
              <a:t>“Esej je jedna od najtežih literarnih formi izražavanja. Za nj se ne traži samo znanje o predmetu kojim se pisac bavi, nego i određen stav, pogled na svijet, moć opažanja, budnost duha, umijeće oblikovanja i još koješta.” </a:t>
            </a:r>
            <a:r>
              <a:rPr lang="hr-HR" sz="2400" b="1" i="1"/>
              <a:t>Gustav Krklec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400" b="1" i="1"/>
          </a:p>
          <a:p>
            <a:pPr>
              <a:lnSpc>
                <a:spcPct val="90000"/>
              </a:lnSpc>
            </a:pPr>
            <a:r>
              <a:rPr lang="hr-HR" sz="2400"/>
              <a:t>“Kad bih njome želio tražiti svjetsko priznanje, ja bih se onda okitio posuđenim ljepotama. Ne. Ja baš želim, da me vide u mom prostom, običnom i prirodnom držanju, bez ikakve izvještačenosti i bez ikakva proučavanja: ja u njoj samo sebe slikam i iznosim.”</a:t>
            </a:r>
            <a:r>
              <a:rPr lang="hr-HR" sz="2800"/>
              <a:t> </a:t>
            </a:r>
            <a:r>
              <a:rPr lang="hr-HR" sz="2400" b="1" i="1"/>
              <a:t>M. de Montaigne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ESEJ - određenje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esej ili ogled je prozni tekst; književno-znanstvena vrsta teksta, književno-filozofska vrsta teksta </a:t>
            </a:r>
          </a:p>
          <a:p>
            <a:pPr>
              <a:lnSpc>
                <a:spcPct val="90000"/>
              </a:lnSpc>
            </a:pPr>
            <a:r>
              <a:rPr lang="hr-HR" sz="2800"/>
              <a:t>tvorac eseja je Michel Eyquem de Montaigne (1533.-1592.)</a:t>
            </a:r>
          </a:p>
          <a:p>
            <a:pPr>
              <a:lnSpc>
                <a:spcPct val="90000"/>
              </a:lnSpc>
            </a:pPr>
            <a:r>
              <a:rPr lang="hr-HR" sz="2800"/>
              <a:t>tekst u kojem se kombiniraju, ali i sukobljavaju filozofija i književnost – </a:t>
            </a:r>
            <a:r>
              <a:rPr lang="hr-HR" sz="2800" i="1"/>
              <a:t>ars combinatorica</a:t>
            </a:r>
          </a:p>
          <a:p>
            <a:pPr>
              <a:lnSpc>
                <a:spcPct val="90000"/>
              </a:lnSpc>
            </a:pPr>
            <a:r>
              <a:rPr lang="hr-HR" sz="2800"/>
              <a:t>esejističke oblike pisanja nalazimo i kod grčkih i kod rimskih književnika i filozofa</a:t>
            </a:r>
          </a:p>
          <a:p>
            <a:pPr>
              <a:lnSpc>
                <a:spcPct val="90000"/>
              </a:lnSpc>
            </a:pPr>
            <a:r>
              <a:rPr lang="hr-HR" sz="2800"/>
              <a:t>razvoj u 19. st.; svaka kraća studija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400"/>
              <a:t>Stil</a:t>
            </a:r>
            <a:endParaRPr lang="en-US" sz="3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u pisanju eseja služimo se znanstvenim terminima, filozofijskom terminologijom</a:t>
            </a:r>
          </a:p>
          <a:p>
            <a:r>
              <a:rPr lang="hr-HR"/>
              <a:t>misli mogu biti izložene jednostavnije, pristupačnije</a:t>
            </a:r>
          </a:p>
          <a:p>
            <a:r>
              <a:rPr lang="hr-HR"/>
              <a:t>esej može obuhvaćati sve moguće zamislive teme</a:t>
            </a:r>
          </a:p>
          <a:p>
            <a:r>
              <a:rPr lang="hr-HR"/>
              <a:t>osobito pogodan za obradu filozofijskih problema na srednjoškolskoj razini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Pretpostavke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mašta</a:t>
            </a:r>
          </a:p>
          <a:p>
            <a:r>
              <a:rPr lang="hr-HR"/>
              <a:t>motivacija</a:t>
            </a:r>
            <a:r>
              <a:rPr lang="en-US"/>
              <a:t> </a:t>
            </a:r>
            <a:endParaRPr lang="hr-HR"/>
          </a:p>
          <a:p>
            <a:r>
              <a:rPr lang="hr-HR"/>
              <a:t>predznanje</a:t>
            </a:r>
          </a:p>
          <a:p>
            <a:r>
              <a:rPr lang="hr-HR"/>
              <a:t>osobno misaono sagledavanje problema</a:t>
            </a:r>
          </a:p>
          <a:p>
            <a:r>
              <a:rPr lang="hr-HR"/>
              <a:t>tekst za </a:t>
            </a:r>
            <a:r>
              <a:rPr lang="hr-HR" i="1"/>
              <a:t>intelektualnu elitu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Vrste školskih eseja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interpretativni esej</a:t>
            </a:r>
          </a:p>
          <a:p>
            <a:r>
              <a:rPr lang="hr-HR"/>
              <a:t>analitički esej ili usporedna analiza</a:t>
            </a:r>
          </a:p>
          <a:p>
            <a:r>
              <a:rPr lang="hr-HR"/>
              <a:t>raspravljački esej ili argumentacija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Smisao eseja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/>
              <a:t>“Želim uzeti čovjeka u njegovu najvišem savršenstvu. Promatrajmo ga u tom malom izabranom broju, onih, koji su se uzdigli do najvišeg mogućeg vrhunca razboritosti, tako da su ojačali svoju lijepu prirodnu nadarenost pažnjom, studijem i umjetnošću.” </a:t>
            </a:r>
            <a:r>
              <a:rPr lang="hr-HR" sz="2800" b="1" i="1"/>
              <a:t>M. de Montaigne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deni žig">
  <a:themeElements>
    <a:clrScheme name="Vodeni ži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eni ži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odeni ž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eni žig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eni žig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eni žig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eni žig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eni žig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eni žig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eni žig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eni žig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323</TotalTime>
  <Words>291</Words>
  <Application>Microsoft Office PowerPoint</Application>
  <PresentationFormat>Prikaz na zaslonu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Vodeni žig</vt:lpstr>
      <vt:lpstr>ESEJ ILI OGLED Teorijske osnove </vt:lpstr>
      <vt:lpstr>Što je esej?</vt:lpstr>
      <vt:lpstr>ESEJ - određenje</vt:lpstr>
      <vt:lpstr>Stil</vt:lpstr>
      <vt:lpstr>Pretpostavke</vt:lpstr>
      <vt:lpstr>Vrste školskih eseja</vt:lpstr>
      <vt:lpstr>Smisao eseja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OBRAZOVNI ISHODI</dc:title>
  <dc:creator>VANDA</dc:creator>
  <cp:lastModifiedBy>Miljenko</cp:lastModifiedBy>
  <cp:revision>18</cp:revision>
  <dcterms:created xsi:type="dcterms:W3CDTF">2007-04-16T20:38:32Z</dcterms:created>
  <dcterms:modified xsi:type="dcterms:W3CDTF">2011-09-15T08:39:07Z</dcterms:modified>
</cp:coreProperties>
</file>