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7E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5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0E64-11D6-C41F-7CBE-176EDCA41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5DE60-769C-35C2-1064-2223E141E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7C426-6782-4F00-60BD-680E3F9B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B5AE5-E1BB-CF1D-9958-573CBC4D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0C8B-684E-19DF-7909-94CF6185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55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7CED-C63D-DDA3-3FBA-FB0A9FA1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60A25-92B2-0985-49F9-9146DF64B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7F77-1000-BC43-8DC7-72158A6D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30B-1A61-DEDC-F0BA-E490473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7858E-1889-8DDA-3E46-F41CE62D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5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A6CAF-7763-1CFD-6192-CB56564B4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3E060-9603-52A9-EA0F-4764D45A8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2F497-2813-3773-8117-D9252F93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704F-EE04-7AE2-DC09-759C39E9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CC34-0955-CFC1-0613-CF526E48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0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A6CC-88D7-ED52-9D0E-056F299A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43EB-EED7-4BE4-FDB4-889225AC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7BE1-F39F-F684-ED5A-B861BBF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603FD-CACF-EB30-7E88-EB437E5D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960F6-19BD-4722-A580-CB2FBD29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0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F2E5-7761-800F-DCB8-849D80BA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4354C-B456-4EA6-2E1B-41CADB9B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CFDA-6E30-26FD-ACF2-461DE84F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C0FF-5424-63D1-C102-C26B157F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E798-0667-6C50-E62F-EE8B4EF4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44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5E7D-908C-14D9-95E3-D4197D8F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CE00-1BE3-6900-2DD0-42F986C8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04851-246F-806F-0865-206F65B96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3632A-ABDF-E515-5C6A-3FE79717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DC30-B7EA-C2A2-27BD-A9F3EBA1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2A68B-AB06-34AF-CF15-C4122B1A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55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19D0-6256-B2EB-51C2-A3280404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DC67-31FB-4B99-4A30-031B255E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27D88-206C-7373-5944-4E714088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88B05-723C-B8F4-56B0-3F5C14C9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549B9-3EC7-3BB9-4A4B-773367DBC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821BD-4903-ED28-F7AA-64CE595D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331AF-5CCA-A72C-040E-08E07513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BA436-B81A-734C-45F7-A29163FE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54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E083-A1D7-81CF-9D1B-D8DA677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66968-F67B-3CC1-03E9-41845920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6BE03-0F74-809A-6476-DF9AA796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1C7EA-0EBD-92EA-30BC-857A7C89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6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F1CCE-37BC-9068-9909-2EB14696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4B4E0-CE08-D5DB-2DE6-1DD98ACB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6D252-F8CA-5A4B-C421-22944B6F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29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BC3C-51AD-2056-EADF-A0C1D3F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6E65-A632-CBA7-9FBD-7E19AD9FB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9C720-56D8-4E16-E8C3-C9B3B76E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C7E39-0294-767A-4771-3505048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9652-7A9C-7038-E3EE-0663351F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662F9-A8E4-647A-600A-97E5D760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9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6444-C8A0-0D07-AAFC-57A9ACD4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24DE3-1FBF-AF97-77BF-3108B6C10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E04C4-15B7-D9F2-D39A-D4C909AF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0ED0C-6C74-2C81-DC48-CB5FB539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000-3A87-0EC4-2471-163E8EF3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9BB1A-3B37-A8F2-0746-5D0DC5B0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99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E5456-D5B6-0CF4-D6BD-D5A263C2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5E63E-205A-EF02-AB49-0B8C6A6D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D604-B20E-9CBE-151A-26A19773E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233B-C82F-0A43-BC36-BC0EE855C970}" type="datetimeFigureOut">
              <a:rPr lang="hr-HR" smtClean="0"/>
              <a:t>15.12.2023.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2F03-0B8A-4E11-ADC2-56E3DCB10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F93B-11B9-6A12-3480-F9A734C2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7562-C64E-B04D-9FCA-6AA034370E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7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ivazdravlje.hr/aktualno/clanak/30334/Medicinski-pomognuta-oplodnja.html" TargetMode="External"/><Relationship Id="rId3" Type="http://schemas.openxmlformats.org/officeDocument/2006/relationships/hyperlink" Target="https://www.dugineobitelji.com/mpo/" TargetMode="External"/><Relationship Id="rId7" Type="http://schemas.openxmlformats.org/officeDocument/2006/relationships/hyperlink" Target="https://poliklinika-mazalin.hr/blog/medicinski-potpomognuta-oplodnja/" TargetMode="External"/><Relationship Id="rId2" Type="http://schemas.openxmlformats.org/officeDocument/2006/relationships/hyperlink" Target="https://www.cito.hr/hr/usluge/medicinski-potpomognuta-oplodn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vf.hr/hr/o-medicinski-pomognutnoj-oplodnji" TargetMode="External"/><Relationship Id="rId5" Type="http://schemas.openxmlformats.org/officeDocument/2006/relationships/hyperlink" Target="https://www.kbc-zagreb.hr/medicinski-pomognuta-oplodnja-v2.aspx" TargetMode="External"/><Relationship Id="rId4" Type="http://schemas.openxmlformats.org/officeDocument/2006/relationships/hyperlink" Target="https://betaplus.hr/medicinski-potpomognuta-oplodnja/metode-potpomognute-oplodnj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D03AA-3CB0-9807-76C1-A65D82AC8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303" b="286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DC2B4-95A1-8016-3EFF-084336D08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hr-HR" sz="4000">
                <a:solidFill>
                  <a:srgbClr val="FFFFFF"/>
                </a:solidFill>
              </a:rPr>
              <a:t>MEDICINSKI POTPOMOGNUTA OPLODNJA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B4EB1-0083-4CB4-3FB1-810B47270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hr-HR" sz="1800">
                <a:solidFill>
                  <a:srgbClr val="FFFFFF"/>
                </a:solidFill>
              </a:rPr>
              <a:t>Antonija Petrović 3.b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1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91197-DD89-6976-48B5-D828C5D1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Što je MPO?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D771-8CB4-9B62-95D2-0B84C893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200" dirty="0"/>
              <a:t> </a:t>
            </a:r>
            <a:r>
              <a:rPr lang="hr-HR" sz="2200" i="0" u="none" strike="noStrike" dirty="0">
                <a:effectLst/>
                <a:latin typeface="font2"/>
              </a:rPr>
              <a:t>skup medicinskih postupaka kojima se omogućava oplodnja jajne stanice, izvan ili unutar tijela žene, u svrhu postizanja </a:t>
            </a:r>
            <a:r>
              <a:rPr lang="hr-HR" sz="2200" i="0" dirty="0">
                <a:effectLst/>
                <a:latin typeface="font1"/>
              </a:rPr>
              <a:t>trudnoće</a:t>
            </a:r>
          </a:p>
          <a:p>
            <a:r>
              <a:rPr lang="hr-HR" sz="2200" dirty="0"/>
              <a:t> koristi se kad je liječenje neplodnosti bezuspješno i kad postoji rizik od prijenosa teških nasljednih bolesti pri prirodnom začeću</a:t>
            </a:r>
          </a:p>
        </p:txBody>
      </p:sp>
      <p:pic>
        <p:nvPicPr>
          <p:cNvPr id="4" name="Picture 2" descr="How Assisted Reproductive Technology is helping women with PCOS ? - Gautam  Allahbadia">
            <a:extLst>
              <a:ext uri="{FF2B5EF4-FFF2-40B4-BE49-F238E27FC236}">
                <a16:creationId xmlns:a16="http://schemas.microsoft.com/office/drawing/2014/main" id="{31B37D44-9A4D-705D-0A02-FA9EEF26D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1950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8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EB8-C9B6-16EF-3DA8-D6068781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anchor="b">
            <a:normAutofit/>
          </a:bodyPr>
          <a:lstStyle/>
          <a:p>
            <a:r>
              <a:rPr lang="hr-HR" sz="3200" dirty="0"/>
              <a:t>Kada se koristi?</a:t>
            </a:r>
          </a:p>
        </p:txBody>
      </p:sp>
      <p:pic>
        <p:nvPicPr>
          <p:cNvPr id="4" name="Picture 6" descr="Infertility in men and women: How can hypnotherapy help? - Hypnotherapy  Directory">
            <a:extLst>
              <a:ext uri="{FF2B5EF4-FFF2-40B4-BE49-F238E27FC236}">
                <a16:creationId xmlns:a16="http://schemas.microsoft.com/office/drawing/2014/main" id="{0BA4F05C-D7A6-76A4-1211-7668021F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14" y="1410443"/>
            <a:ext cx="6449549" cy="39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29A7-5C59-6B7B-A3EB-CDDFEB68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672115" cy="3447832"/>
          </a:xfrm>
        </p:spPr>
        <p:txBody>
          <a:bodyPr anchor="t">
            <a:normAutofit/>
          </a:bodyPr>
          <a:lstStyle/>
          <a:p>
            <a:r>
              <a:rPr lang="hr-HR" sz="2200" dirty="0"/>
              <a:t> kada je liječenje neplodnosti bezuspješno</a:t>
            </a:r>
          </a:p>
          <a:p>
            <a:pPr marL="0" indent="0">
              <a:buNone/>
            </a:pPr>
            <a:r>
              <a:rPr lang="hr-HR" sz="2200" dirty="0"/>
              <a:t>	          ILI</a:t>
            </a:r>
          </a:p>
          <a:p>
            <a:r>
              <a:rPr lang="hr-HR" sz="2200" dirty="0"/>
              <a:t> kada postoji rizik od prijenosa teških nasljednih bolesti pri prirodnom začeću</a:t>
            </a:r>
          </a:p>
        </p:txBody>
      </p:sp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89" name="Rectangle 308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5EB5-3DC6-309C-0738-4F6CE293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hr-HR" sz="3200"/>
              <a:t>Vrste MPOe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1EA3-AB02-66C5-8632-093FAD45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3796907" cy="3765724"/>
          </a:xfrm>
        </p:spPr>
        <p:txBody>
          <a:bodyPr anchor="t">
            <a:normAutofit/>
          </a:bodyPr>
          <a:lstStyle/>
          <a:p>
            <a:r>
              <a:rPr lang="hr-HR" sz="2000" dirty="0"/>
              <a:t> </a:t>
            </a:r>
            <a:r>
              <a:rPr lang="hr-HR" sz="2200" dirty="0" err="1"/>
              <a:t>inseminacija</a:t>
            </a:r>
            <a:r>
              <a:rPr lang="hr-HR" sz="2200" dirty="0"/>
              <a:t> – unošenje prethodno obrađenog spermija muškarca u maternicu </a:t>
            </a:r>
            <a:r>
              <a:rPr lang="hr-HR" sz="2200" dirty="0">
                <a:sym typeface="Wingdings" pitchFamily="2" charset="2"/>
              </a:rPr>
              <a:t> povećava se vjerojatnost oplodnje</a:t>
            </a:r>
          </a:p>
          <a:p>
            <a:r>
              <a:rPr lang="hr-HR" sz="2200" dirty="0">
                <a:sym typeface="Wingdings" pitchFamily="2" charset="2"/>
              </a:rPr>
              <a:t> </a:t>
            </a:r>
            <a:r>
              <a:rPr lang="hr-HR" sz="2200" dirty="0" err="1">
                <a:sym typeface="Wingdings" pitchFamily="2" charset="2"/>
              </a:rPr>
              <a:t>in</a:t>
            </a:r>
            <a:r>
              <a:rPr lang="hr-HR" sz="2200" dirty="0">
                <a:sym typeface="Wingdings" pitchFamily="2" charset="2"/>
              </a:rPr>
              <a:t> </a:t>
            </a:r>
            <a:r>
              <a:rPr lang="hr-HR" sz="2200" dirty="0" err="1">
                <a:sym typeface="Wingdings" pitchFamily="2" charset="2"/>
              </a:rPr>
              <a:t>vitro</a:t>
            </a:r>
            <a:r>
              <a:rPr lang="hr-HR" sz="2200" dirty="0">
                <a:sym typeface="Wingdings" pitchFamily="2" charset="2"/>
              </a:rPr>
              <a:t> fertilizacija </a:t>
            </a:r>
          </a:p>
          <a:p>
            <a:pPr lvl="1"/>
            <a:r>
              <a:rPr lang="hr-HR" sz="2200" dirty="0">
                <a:sym typeface="Wingdings" pitchFamily="2" charset="2"/>
              </a:rPr>
              <a:t> izvantjelesna oplodnja</a:t>
            </a:r>
          </a:p>
          <a:p>
            <a:pPr lvl="1"/>
            <a:r>
              <a:rPr lang="hr-HR" sz="2200" dirty="0">
                <a:sym typeface="Wingdings" pitchFamily="2" charset="2"/>
              </a:rPr>
              <a:t> najčešća </a:t>
            </a:r>
          </a:p>
          <a:p>
            <a:pPr lvl="1"/>
            <a:r>
              <a:rPr lang="hr-HR" sz="2200" dirty="0">
                <a:sym typeface="Wingdings" pitchFamily="2" charset="2"/>
              </a:rPr>
              <a:t> najuspješnija</a:t>
            </a:r>
          </a:p>
        </p:txBody>
      </p:sp>
      <p:pic>
        <p:nvPicPr>
          <p:cNvPr id="4102" name="Picture 6" descr="Cowzdrowiu - Niedzielski o in vitro: jest w Polsce dostępne">
            <a:extLst>
              <a:ext uri="{FF2B5EF4-FFF2-40B4-BE49-F238E27FC236}">
                <a16:creationId xmlns:a16="http://schemas.microsoft.com/office/drawing/2014/main" id="{7F0A864A-5C83-57CE-DB6A-09EC4D17F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r="4505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24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lution dispensed using electronic pipette">
            <a:extLst>
              <a:ext uri="{FF2B5EF4-FFF2-40B4-BE49-F238E27FC236}">
                <a16:creationId xmlns:a16="http://schemas.microsoft.com/office/drawing/2014/main" id="{54920C38-305C-2C21-1FE2-A70DA452E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14501" r="34909" b="-2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25ACF-2236-8F1A-139A-C82085C8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Vrste in vitro oplodnje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FFC6-0224-44BE-4570-2FF27668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431" y="851525"/>
            <a:ext cx="5424470" cy="5169623"/>
          </a:xfrm>
        </p:spPr>
        <p:txBody>
          <a:bodyPr anchor="t">
            <a:normAutofit/>
          </a:bodyPr>
          <a:lstStyle/>
          <a:p>
            <a:r>
              <a:rPr lang="en-GB" sz="2200"/>
              <a:t>Intracitoplazmatska</a:t>
            </a:r>
            <a:r>
              <a:rPr lang="en-GB" sz="2200" dirty="0"/>
              <a:t> </a:t>
            </a:r>
            <a:r>
              <a:rPr lang="en-GB" sz="2200" dirty="0" err="1"/>
              <a:t>injekcija</a:t>
            </a:r>
            <a:r>
              <a:rPr lang="en-GB" sz="2200" dirty="0"/>
              <a:t> </a:t>
            </a:r>
            <a:r>
              <a:rPr lang="en-GB" sz="2200" dirty="0" err="1"/>
              <a:t>spermija</a:t>
            </a:r>
            <a:endParaRPr lang="en-GB" sz="2200" dirty="0"/>
          </a:p>
          <a:p>
            <a:pPr lvl="1"/>
            <a:r>
              <a:rPr lang="hr-HR" sz="2200" dirty="0"/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injekcija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jednog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spermija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izravno</a:t>
            </a:r>
            <a:r>
              <a:rPr lang="en-GB" sz="2200" b="0" i="0" u="none" strike="noStrike" dirty="0">
                <a:effectLst/>
                <a:latin typeface="font2"/>
              </a:rPr>
              <a:t> u </a:t>
            </a:r>
            <a:r>
              <a:rPr lang="en-GB" sz="2200" b="0" i="0" u="none" strike="noStrike" dirty="0" err="1">
                <a:effectLst/>
                <a:latin typeface="font2"/>
              </a:rPr>
              <a:t>jajnu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stanicu</a:t>
            </a:r>
            <a:r>
              <a:rPr lang="en-GB" sz="2200" b="0" i="0" u="none" strike="noStrike" dirty="0">
                <a:effectLst/>
                <a:latin typeface="font2"/>
              </a:rPr>
              <a:t> pod </a:t>
            </a:r>
            <a:r>
              <a:rPr lang="en-GB" sz="2200" b="0" i="0" u="none" strike="noStrike" dirty="0" err="1">
                <a:effectLst/>
                <a:latin typeface="font2"/>
              </a:rPr>
              <a:t>kontrolom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visokospecijaliziranog</a:t>
            </a:r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b="0" i="0" u="none" strike="noStrike" dirty="0" err="1">
                <a:effectLst/>
                <a:latin typeface="font2"/>
              </a:rPr>
              <a:t>mikroskopa</a:t>
            </a:r>
            <a:endParaRPr lang="en-GB" sz="2200" b="0" i="0" u="none" strike="noStrike" dirty="0">
              <a:effectLst/>
              <a:latin typeface="font2"/>
            </a:endParaRPr>
          </a:p>
          <a:p>
            <a:r>
              <a:rPr lang="en-GB" sz="2200" dirty="0">
                <a:latin typeface="font2"/>
              </a:rPr>
              <a:t> GIFT, ZIFT </a:t>
            </a:r>
            <a:r>
              <a:rPr lang="en-GB" sz="2200" dirty="0" err="1">
                <a:latin typeface="font2"/>
              </a:rPr>
              <a:t>i</a:t>
            </a:r>
            <a:r>
              <a:rPr lang="en-GB" sz="2200" dirty="0">
                <a:latin typeface="font2"/>
              </a:rPr>
              <a:t> TET</a:t>
            </a:r>
          </a:p>
          <a:p>
            <a:pPr lvl="1"/>
            <a:r>
              <a:rPr lang="en-GB" sz="2200" b="0" i="0" u="none" strike="noStrike" dirty="0">
                <a:effectLst/>
                <a:latin typeface="font2"/>
              </a:rPr>
              <a:t> </a:t>
            </a:r>
            <a:r>
              <a:rPr lang="en-GB" sz="2200" i="1" dirty="0"/>
              <a:t>gamete intrafallopian transfer, zygote intrafallopian transfer, tubal embryo transfer</a:t>
            </a:r>
          </a:p>
          <a:p>
            <a:pPr lvl="1"/>
            <a:r>
              <a:rPr lang="en-GB" sz="2200" b="0" i="1" u="none" strike="noStrike" dirty="0">
                <a:effectLst/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modificirane</a:t>
            </a:r>
            <a:r>
              <a:rPr lang="en-GB" sz="2200" dirty="0"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inačice</a:t>
            </a:r>
            <a:r>
              <a:rPr lang="en-GB" sz="2200" dirty="0">
                <a:latin typeface="font2"/>
              </a:rPr>
              <a:t> in vitro </a:t>
            </a:r>
            <a:r>
              <a:rPr lang="en-GB" sz="2200" dirty="0" err="1">
                <a:latin typeface="font2"/>
              </a:rPr>
              <a:t>oplodnje</a:t>
            </a:r>
            <a:endParaRPr lang="en-GB" sz="2200" dirty="0">
              <a:latin typeface="font2"/>
            </a:endParaRPr>
          </a:p>
          <a:p>
            <a:pPr lvl="1"/>
            <a:r>
              <a:rPr lang="en-GB" sz="2200" b="0" i="1" u="none" strike="noStrike" dirty="0">
                <a:effectLst/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unos</a:t>
            </a:r>
            <a:r>
              <a:rPr lang="en-GB" sz="2200" dirty="0"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spolne</a:t>
            </a:r>
            <a:r>
              <a:rPr lang="en-GB" sz="2200" dirty="0"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stanice</a:t>
            </a:r>
            <a:r>
              <a:rPr lang="en-GB" sz="2200" dirty="0">
                <a:latin typeface="font2"/>
              </a:rPr>
              <a:t>, </a:t>
            </a:r>
            <a:r>
              <a:rPr lang="en-GB" sz="2200" dirty="0" err="1">
                <a:latin typeface="font2"/>
              </a:rPr>
              <a:t>zigote</a:t>
            </a:r>
            <a:r>
              <a:rPr lang="en-GB" sz="2200" dirty="0"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ili</a:t>
            </a:r>
            <a:r>
              <a:rPr lang="en-GB" sz="2200" dirty="0">
                <a:latin typeface="font2"/>
              </a:rPr>
              <a:t> </a:t>
            </a:r>
            <a:r>
              <a:rPr lang="en-GB" sz="2200" dirty="0" err="1">
                <a:latin typeface="font2"/>
              </a:rPr>
              <a:t>embrija</a:t>
            </a:r>
            <a:r>
              <a:rPr lang="en-GB" sz="2200" dirty="0">
                <a:latin typeface="font2"/>
              </a:rPr>
              <a:t> u </a:t>
            </a:r>
            <a:r>
              <a:rPr lang="en-GB" sz="2200" dirty="0" err="1">
                <a:latin typeface="font2"/>
              </a:rPr>
              <a:t>jajovod</a:t>
            </a:r>
            <a:endParaRPr lang="en-GB" sz="2200" b="0" i="1" u="none" strike="noStrike" dirty="0">
              <a:effectLst/>
              <a:latin typeface="font2"/>
            </a:endParaRPr>
          </a:p>
        </p:txBody>
      </p:sp>
    </p:spTree>
    <p:extLst>
      <p:ext uri="{BB962C8B-B14F-4D97-AF65-F5344CB8AC3E}">
        <p14:creationId xmlns:p14="http://schemas.microsoft.com/office/powerpoint/2010/main" val="147176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716D1-7DA4-6869-4292-DDA4F07D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Indikacije za in vitro oplodnju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30B0-37CD-4B09-CDE2-3FB5D19E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40239"/>
            <a:ext cx="4243589" cy="3659732"/>
          </a:xfrm>
        </p:spPr>
        <p:txBody>
          <a:bodyPr>
            <a:normAutofit/>
          </a:bodyPr>
          <a:lstStyle/>
          <a:p>
            <a:r>
              <a:rPr lang="hr-HR" sz="2200" dirty="0"/>
              <a:t>oštećeni ili neprohodni jajovod</a:t>
            </a:r>
          </a:p>
          <a:p>
            <a:r>
              <a:rPr lang="hr-HR" sz="2200" dirty="0"/>
              <a:t> prethodna sterilizacija ili uklanjanje jajovoda</a:t>
            </a:r>
          </a:p>
          <a:p>
            <a:r>
              <a:rPr lang="hr-HR" sz="2200" dirty="0"/>
              <a:t> poremećaji ovulacije</a:t>
            </a:r>
          </a:p>
          <a:p>
            <a:r>
              <a:rPr lang="hr-HR" sz="2200" dirty="0"/>
              <a:t> preuranjena iscrpljenost jajnika</a:t>
            </a:r>
          </a:p>
          <a:p>
            <a:r>
              <a:rPr lang="hr-HR" sz="2200" dirty="0"/>
              <a:t> anomalije maternice</a:t>
            </a:r>
          </a:p>
          <a:p>
            <a:r>
              <a:rPr lang="hr-HR" sz="2200" dirty="0"/>
              <a:t> smanjeni broj i/ili kvaliteta sjemena</a:t>
            </a:r>
          </a:p>
          <a:p>
            <a:r>
              <a:rPr lang="hr-HR" sz="2200" dirty="0"/>
              <a:t> genetski poremećaji</a:t>
            </a:r>
          </a:p>
        </p:txBody>
      </p:sp>
      <p:pic>
        <p:nvPicPr>
          <p:cNvPr id="5124" name="Picture 4" descr="Female infertility - MedTour">
            <a:extLst>
              <a:ext uri="{FF2B5EF4-FFF2-40B4-BE49-F238E27FC236}">
                <a16:creationId xmlns:a16="http://schemas.microsoft.com/office/drawing/2014/main" id="{8D8C378E-72A7-D356-7404-B6581CC3D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3182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What Is the Difference Between Criminal Law and Civil Law? | Britannica">
            <a:extLst>
              <a:ext uri="{FF2B5EF4-FFF2-40B4-BE49-F238E27FC236}">
                <a16:creationId xmlns:a16="http://schemas.microsoft.com/office/drawing/2014/main" id="{F1956C19-5DF9-B583-72D2-3A094EFD0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131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FAC3A-C50E-75B5-42C7-93DB17B2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Zakonski problemi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9E46-5559-807C-FB0E-FB25B857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>
                <a:solidFill>
                  <a:srgbClr val="FFFFFF"/>
                </a:solidFill>
              </a:rPr>
              <a:t>„</a:t>
            </a:r>
            <a:r>
              <a:rPr lang="en-GB" sz="2600" i="1" dirty="0" err="1">
                <a:solidFill>
                  <a:srgbClr val="FFFFFF"/>
                </a:solidFill>
              </a:rPr>
              <a:t>Pravo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na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medicinski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pomognutu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oplodnju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ima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i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punoljetna</a:t>
            </a:r>
            <a:r>
              <a:rPr lang="en-GB" sz="2600" i="1" dirty="0">
                <a:solidFill>
                  <a:srgbClr val="FFFFFF"/>
                </a:solidFill>
              </a:rPr>
              <a:t>, </a:t>
            </a:r>
            <a:r>
              <a:rPr lang="en-GB" sz="2600" i="1" dirty="0" err="1">
                <a:solidFill>
                  <a:srgbClr val="FFFFFF"/>
                </a:solidFill>
              </a:rPr>
              <a:t>poslovno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sposobna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žena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koja</a:t>
            </a:r>
            <a:r>
              <a:rPr lang="en-GB" sz="2600" i="1" dirty="0">
                <a:solidFill>
                  <a:srgbClr val="FFFFFF"/>
                </a:solidFill>
              </a:rPr>
              <a:t> ne </a:t>
            </a:r>
            <a:r>
              <a:rPr lang="en-GB" sz="2600" i="1" dirty="0" err="1">
                <a:solidFill>
                  <a:srgbClr val="FFFFFF"/>
                </a:solidFill>
              </a:rPr>
              <a:t>živi</a:t>
            </a:r>
            <a:r>
              <a:rPr lang="en-GB" sz="2600" i="1" dirty="0">
                <a:solidFill>
                  <a:srgbClr val="FFFFFF"/>
                </a:solidFill>
              </a:rPr>
              <a:t> u </a:t>
            </a:r>
            <a:r>
              <a:rPr lang="en-GB" sz="2600" i="1" dirty="0" err="1">
                <a:solidFill>
                  <a:srgbClr val="FFFFFF"/>
                </a:solidFill>
              </a:rPr>
              <a:t>braku</a:t>
            </a:r>
            <a:r>
              <a:rPr lang="en-GB" sz="2600" i="1" dirty="0">
                <a:solidFill>
                  <a:srgbClr val="FFFFFF"/>
                </a:solidFill>
              </a:rPr>
              <a:t>, </a:t>
            </a:r>
            <a:r>
              <a:rPr lang="en-GB" sz="2600" i="1" dirty="0" err="1">
                <a:solidFill>
                  <a:srgbClr val="FFFFFF"/>
                </a:solidFill>
              </a:rPr>
              <a:t>izvanbračnoj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ili</a:t>
            </a:r>
            <a:r>
              <a:rPr lang="en-GB" sz="2600" i="1" dirty="0">
                <a:solidFill>
                  <a:srgbClr val="FFFFFF"/>
                </a:solidFill>
              </a:rPr>
              <a:t> </a:t>
            </a:r>
            <a:r>
              <a:rPr lang="en-GB" sz="2600" i="1" dirty="0" err="1">
                <a:solidFill>
                  <a:srgbClr val="FFFFFF"/>
                </a:solidFill>
              </a:rPr>
              <a:t>istospolnoj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zajednici</a:t>
            </a:r>
            <a:r>
              <a:rPr lang="en-GB" sz="2600" i="1" dirty="0">
                <a:solidFill>
                  <a:srgbClr val="FFFFFF"/>
                </a:solidFill>
              </a:rPr>
              <a:t>, </a:t>
            </a:r>
            <a:r>
              <a:rPr lang="en-GB" sz="2600" i="1" dirty="0" err="1">
                <a:solidFill>
                  <a:srgbClr val="FFFFFF"/>
                </a:solidFill>
              </a:rPr>
              <a:t>čije</a:t>
            </a:r>
            <a:r>
              <a:rPr lang="en-GB" sz="2600" i="1" dirty="0">
                <a:solidFill>
                  <a:srgbClr val="FFFFFF"/>
                </a:solidFill>
              </a:rPr>
              <a:t> je </a:t>
            </a:r>
            <a:r>
              <a:rPr lang="en-GB" sz="2600" i="1" dirty="0" err="1">
                <a:solidFill>
                  <a:srgbClr val="FFFFFF"/>
                </a:solidFill>
              </a:rPr>
              <a:t>dosadašnje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liječenje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neplodnosti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ostalo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bezuspješno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ili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bezizgledno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te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koja</a:t>
            </a:r>
            <a:r>
              <a:rPr lang="en-GB" sz="2600" i="1" dirty="0">
                <a:solidFill>
                  <a:srgbClr val="FFFFFF"/>
                </a:solidFill>
              </a:rPr>
              <a:t> je s </a:t>
            </a:r>
            <a:r>
              <a:rPr lang="en-GB" sz="2600" i="1" dirty="0" err="1">
                <a:solidFill>
                  <a:srgbClr val="FFFFFF"/>
                </a:solidFill>
              </a:rPr>
              <a:t>obzirom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na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životnu</a:t>
            </a:r>
            <a:r>
              <a:rPr lang="en-GB" sz="2600" i="1" dirty="0">
                <a:solidFill>
                  <a:srgbClr val="FFFFFF"/>
                </a:solidFill>
              </a:rPr>
              <a:t> dob </a:t>
            </a:r>
            <a:r>
              <a:rPr lang="en-GB" sz="2600" i="1" dirty="0" err="1">
                <a:solidFill>
                  <a:srgbClr val="FFFFFF"/>
                </a:solidFill>
              </a:rPr>
              <a:t>i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opće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zdravstveno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stanje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sposobna</a:t>
            </a:r>
            <a:r>
              <a:rPr lang="en-GB" sz="2600" i="1" dirty="0">
                <a:solidFill>
                  <a:srgbClr val="FFFFFF"/>
                </a:solidFill>
              </a:rPr>
              <a:t> za </a:t>
            </a:r>
            <a:r>
              <a:rPr lang="en-GB" sz="2600" i="1" dirty="0" err="1">
                <a:solidFill>
                  <a:srgbClr val="FFFFFF"/>
                </a:solidFill>
              </a:rPr>
              <a:t>roditeljsku</a:t>
            </a:r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i="1" dirty="0" err="1">
                <a:solidFill>
                  <a:srgbClr val="FFFFFF"/>
                </a:solidFill>
              </a:rPr>
              <a:t>skrb</a:t>
            </a:r>
            <a:r>
              <a:rPr lang="en-GB" sz="2600" i="1" dirty="0">
                <a:solidFill>
                  <a:srgbClr val="FFFFFF"/>
                </a:solidFill>
              </a:rPr>
              <a:t> o </a:t>
            </a:r>
            <a:r>
              <a:rPr lang="en-GB" sz="2600" i="1" dirty="0" err="1">
                <a:solidFill>
                  <a:srgbClr val="FFFFFF"/>
                </a:solidFill>
              </a:rPr>
              <a:t>djetetu</a:t>
            </a:r>
            <a:r>
              <a:rPr lang="en-GB" sz="2600" i="1" dirty="0">
                <a:solidFill>
                  <a:srgbClr val="FFFFFF"/>
                </a:solidFill>
              </a:rPr>
              <a:t>.“</a:t>
            </a:r>
          </a:p>
          <a:p>
            <a:pPr marL="0" indent="0">
              <a:buNone/>
            </a:pPr>
            <a:endParaRPr lang="en-GB" sz="2600" i="1" dirty="0">
              <a:solidFill>
                <a:srgbClr val="FFFFFF"/>
              </a:solidFill>
            </a:endParaRPr>
          </a:p>
          <a:p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jedan</a:t>
            </a:r>
            <a:r>
              <a:rPr lang="en-GB" sz="2600" dirty="0">
                <a:solidFill>
                  <a:srgbClr val="FFFFFF"/>
                </a:solidFill>
              </a:rPr>
              <a:t> od </a:t>
            </a:r>
            <a:r>
              <a:rPr lang="en-GB" sz="2600" dirty="0" err="1">
                <a:solidFill>
                  <a:srgbClr val="FFFFFF"/>
                </a:solidFill>
              </a:rPr>
              <a:t>najrestrektivnijih</a:t>
            </a:r>
            <a:r>
              <a:rPr lang="en-GB" sz="2600" dirty="0">
                <a:solidFill>
                  <a:srgbClr val="FFFFFF"/>
                </a:solidFill>
              </a:rPr>
              <a:t> u </a:t>
            </a:r>
            <a:r>
              <a:rPr lang="en-GB" sz="2600" dirty="0" err="1">
                <a:solidFill>
                  <a:srgbClr val="FFFFFF"/>
                </a:solidFill>
              </a:rPr>
              <a:t>Europi</a:t>
            </a:r>
            <a:endParaRPr lang="en-GB" sz="2600" dirty="0">
              <a:solidFill>
                <a:srgbClr val="FFFFFF"/>
              </a:solidFill>
            </a:endParaRPr>
          </a:p>
          <a:p>
            <a:r>
              <a:rPr lang="en-GB" sz="2600" i="1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pristup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MPOu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težak</a:t>
            </a:r>
            <a:r>
              <a:rPr lang="en-GB" sz="2600" dirty="0">
                <a:solidFill>
                  <a:srgbClr val="FFFFFF"/>
                </a:solidFill>
              </a:rPr>
              <a:t> je </a:t>
            </a:r>
            <a:r>
              <a:rPr lang="en-GB" sz="2600" dirty="0" err="1">
                <a:solidFill>
                  <a:srgbClr val="FFFFFF"/>
                </a:solidFill>
              </a:rPr>
              <a:t>heteroseksualnim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parovima</a:t>
            </a:r>
            <a:r>
              <a:rPr lang="en-GB" sz="2600" dirty="0">
                <a:solidFill>
                  <a:srgbClr val="FFFFFF"/>
                </a:solidFill>
              </a:rPr>
              <a:t>, a </a:t>
            </a:r>
            <a:r>
              <a:rPr lang="en-GB" sz="2600" dirty="0" err="1">
                <a:solidFill>
                  <a:srgbClr val="FFFFFF"/>
                </a:solidFill>
              </a:rPr>
              <a:t>nemoguć</a:t>
            </a:r>
            <a:r>
              <a:rPr lang="en-GB" sz="2600" dirty="0">
                <a:solidFill>
                  <a:srgbClr val="FFFFFF"/>
                </a:solidFill>
              </a:rPr>
              <a:t> za </a:t>
            </a:r>
            <a:r>
              <a:rPr lang="en-GB" sz="2600" dirty="0" err="1">
                <a:solidFill>
                  <a:srgbClr val="FFFFFF"/>
                </a:solidFill>
              </a:rPr>
              <a:t>transrodne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istospolne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parove</a:t>
            </a:r>
            <a:endParaRPr lang="en-GB" sz="2600" dirty="0">
              <a:solidFill>
                <a:srgbClr val="FFFFFF"/>
              </a:solidFill>
            </a:endParaRPr>
          </a:p>
          <a:p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riješenje</a:t>
            </a:r>
            <a:r>
              <a:rPr lang="en-GB" sz="2600" dirty="0">
                <a:solidFill>
                  <a:srgbClr val="FFFFFF"/>
                </a:solidFill>
              </a:rPr>
              <a:t>: </a:t>
            </a:r>
            <a:r>
              <a:rPr lang="en-GB" sz="2600" dirty="0" err="1">
                <a:solidFill>
                  <a:srgbClr val="FFFFFF"/>
                </a:solidFill>
              </a:rPr>
              <a:t>odlazak</a:t>
            </a:r>
            <a:r>
              <a:rPr lang="en-GB" sz="2600" dirty="0">
                <a:solidFill>
                  <a:srgbClr val="FFFFFF"/>
                </a:solidFill>
              </a:rPr>
              <a:t> u </a:t>
            </a:r>
            <a:r>
              <a:rPr lang="en-GB" sz="2600" dirty="0" err="1">
                <a:solidFill>
                  <a:srgbClr val="FFFFFF"/>
                </a:solidFill>
              </a:rPr>
              <a:t>stranu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državu</a:t>
            </a:r>
            <a:r>
              <a:rPr lang="en-GB" sz="2600" dirty="0">
                <a:solidFill>
                  <a:srgbClr val="FFFFFF"/>
                </a:solidFill>
              </a:rPr>
              <a:t> (</a:t>
            </a:r>
            <a:r>
              <a:rPr lang="en-GB" sz="2600" dirty="0" err="1">
                <a:solidFill>
                  <a:srgbClr val="FFFFFF"/>
                </a:solidFill>
              </a:rPr>
              <a:t>Njemačka</a:t>
            </a:r>
            <a:r>
              <a:rPr lang="en-GB" sz="2600" dirty="0">
                <a:solidFill>
                  <a:srgbClr val="FFFFFF"/>
                </a:solidFill>
              </a:rPr>
              <a:t>, </a:t>
            </a:r>
            <a:r>
              <a:rPr lang="en-GB" sz="2600" dirty="0" err="1">
                <a:solidFill>
                  <a:srgbClr val="FFFFFF"/>
                </a:solidFill>
              </a:rPr>
              <a:t>Austrija</a:t>
            </a:r>
            <a:r>
              <a:rPr lang="en-GB" sz="2600" dirty="0">
                <a:solidFill>
                  <a:srgbClr val="FFFFFF"/>
                </a:solidFill>
              </a:rPr>
              <a:t>, </a:t>
            </a:r>
            <a:r>
              <a:rPr lang="en-GB" sz="2600" dirty="0" err="1">
                <a:solidFill>
                  <a:srgbClr val="FFFFFF"/>
                </a:solidFill>
              </a:rPr>
              <a:t>Španjolska</a:t>
            </a:r>
            <a:r>
              <a:rPr lang="en-GB" sz="2600" dirty="0">
                <a:solidFill>
                  <a:srgbClr val="FFFFFF"/>
                </a:solidFill>
              </a:rPr>
              <a:t>, </a:t>
            </a:r>
            <a:r>
              <a:rPr lang="en-GB" sz="2600" dirty="0" err="1">
                <a:solidFill>
                  <a:srgbClr val="FFFFFF"/>
                </a:solidFill>
              </a:rPr>
              <a:t>Danska</a:t>
            </a:r>
            <a:r>
              <a:rPr lang="en-GB" sz="2600" dirty="0">
                <a:solidFill>
                  <a:srgbClr val="FFFFFF"/>
                </a:solidFill>
              </a:rPr>
              <a:t>) </a:t>
            </a:r>
            <a:endParaRPr lang="hr-HR" sz="2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3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28EE-BE93-B1D8-4A99-CEA4B34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FB50-E8AE-8307-B609-68A6633A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https://www.cito.hr/hr/usluge/medicinski-potpomognuta-oplodnja/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https://www.dugineobitelji.com/mpo/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4"/>
              </a:rPr>
              <a:t>https://betaplus.hr/medicinski-potpomognuta-oplodnja/metode-potpomognute-oplodnje/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5"/>
              </a:rPr>
              <a:t>https://www.kbc-zagreb.hr/medicinski-pomognuta-oplodnja-v2.aspx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6"/>
              </a:rPr>
              <a:t>https://ivf.hr/hr/o-medicinski-pomognutnoj-oplodnji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7"/>
              </a:rPr>
              <a:t>https://poliklinika-mazalin.hr/blog/medicinski-potpomognuta-oplodnja/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8"/>
              </a:rPr>
              <a:t>https://www.plivazdravlje.hr/aktualno/clanak/30334/Medicinski-pomognuta-oplodnja.html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61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369</Words>
  <Application>Microsoft Office PowerPoint</Application>
  <PresentationFormat>Široki zaslon</PresentationFormat>
  <Paragraphs>44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font1</vt:lpstr>
      <vt:lpstr>font2</vt:lpstr>
      <vt:lpstr>Office Theme</vt:lpstr>
      <vt:lpstr>MEDICINSKI POTPOMOGNUTA OPLODNJA</vt:lpstr>
      <vt:lpstr>Što je MPO?</vt:lpstr>
      <vt:lpstr>Kada se koristi?</vt:lpstr>
      <vt:lpstr>Vrste MPOe</vt:lpstr>
      <vt:lpstr>Vrste in vitro oplodnje</vt:lpstr>
      <vt:lpstr>Indikacije za in vitro oplodnju</vt:lpstr>
      <vt:lpstr>Zakonski problemi</vt:lpstr>
      <vt:lpstr>Popis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MEDICINSKI POTPOMOGNUTA OPLODNJA</dc:title>
  <dc:creator>Antonija Petrović</dc:creator>
  <cp:lastModifiedBy>Miljenko Šestak</cp:lastModifiedBy>
  <cp:revision>1</cp:revision>
  <dcterms:created xsi:type="dcterms:W3CDTF">2023-12-11T16:57:42Z</dcterms:created>
  <dcterms:modified xsi:type="dcterms:W3CDTF">2023-12-15T06:47:07Z</dcterms:modified>
</cp:coreProperties>
</file>