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6" r:id="rId12"/>
    <p:sldId id="267" r:id="rId13"/>
    <p:sldId id="265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4BCB-F9BA-4047-8F77-AD1AE9291AF3}" type="datetimeFigureOut">
              <a:rPr lang="sr-Latn-CS" smtClean="0"/>
              <a:pPr/>
              <a:t>3.6.2014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CA2-4FAC-45BB-A593-0C3A52D28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4BCB-F9BA-4047-8F77-AD1AE9291AF3}" type="datetimeFigureOut">
              <a:rPr lang="sr-Latn-CS" smtClean="0"/>
              <a:pPr/>
              <a:t>3.6.2014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CA2-4FAC-45BB-A593-0C3A52D28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4BCB-F9BA-4047-8F77-AD1AE9291AF3}" type="datetimeFigureOut">
              <a:rPr lang="sr-Latn-CS" smtClean="0"/>
              <a:pPr/>
              <a:t>3.6.2014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CA2-4FAC-45BB-A593-0C3A52D28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4BCB-F9BA-4047-8F77-AD1AE9291AF3}" type="datetimeFigureOut">
              <a:rPr lang="sr-Latn-CS" smtClean="0"/>
              <a:pPr/>
              <a:t>3.6.2014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CA2-4FAC-45BB-A593-0C3A52D28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4BCB-F9BA-4047-8F77-AD1AE9291AF3}" type="datetimeFigureOut">
              <a:rPr lang="sr-Latn-CS" smtClean="0"/>
              <a:pPr/>
              <a:t>3.6.2014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CA2-4FAC-45BB-A593-0C3A52D28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4BCB-F9BA-4047-8F77-AD1AE9291AF3}" type="datetimeFigureOut">
              <a:rPr lang="sr-Latn-CS" smtClean="0"/>
              <a:pPr/>
              <a:t>3.6.2014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CA2-4FAC-45BB-A593-0C3A52D28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4BCB-F9BA-4047-8F77-AD1AE9291AF3}" type="datetimeFigureOut">
              <a:rPr lang="sr-Latn-CS" smtClean="0"/>
              <a:pPr/>
              <a:t>3.6.2014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CA2-4FAC-45BB-A593-0C3A52D28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4BCB-F9BA-4047-8F77-AD1AE9291AF3}" type="datetimeFigureOut">
              <a:rPr lang="sr-Latn-CS" smtClean="0"/>
              <a:pPr/>
              <a:t>3.6.2014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CA2-4FAC-45BB-A593-0C3A52D28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4BCB-F9BA-4047-8F77-AD1AE9291AF3}" type="datetimeFigureOut">
              <a:rPr lang="sr-Latn-CS" smtClean="0"/>
              <a:pPr/>
              <a:t>3.6.2014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CA2-4FAC-45BB-A593-0C3A52D28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4BCB-F9BA-4047-8F77-AD1AE9291AF3}" type="datetimeFigureOut">
              <a:rPr lang="sr-Latn-CS" smtClean="0"/>
              <a:pPr/>
              <a:t>3.6.2014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CA2-4FAC-45BB-A593-0C3A52D28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4BCB-F9BA-4047-8F77-AD1AE9291AF3}" type="datetimeFigureOut">
              <a:rPr lang="sr-Latn-CS" smtClean="0"/>
              <a:pPr/>
              <a:t>3.6.2014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CA2-4FAC-45BB-A593-0C3A52D28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84BCB-F9BA-4047-8F77-AD1AE9291AF3}" type="datetimeFigureOut">
              <a:rPr lang="sr-Latn-CS" smtClean="0"/>
              <a:pPr/>
              <a:t>3.6.2014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ACA2-4FAC-45BB-A593-0C3A52D28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TOLERANCIJA</a:t>
            </a:r>
            <a:endParaRPr lang="hr-HR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080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“Dijalogom se gradi novi svijet bez mržnje”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2446338"/>
            <a:ext cx="4108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+mj-lt"/>
              </a:rPr>
              <a:t>Antisemitizam je neprijateljstvo prema Židovima na religijskoj, nacionalističkoj ili rasnoj osnovi. </a:t>
            </a:r>
            <a:r>
              <a:rPr lang="hr-HR" sz="2800">
                <a:solidFill>
                  <a:schemeClr val="bg1"/>
                </a:solidFill>
                <a:latin typeface="+mj-lt"/>
              </a:rPr>
              <a:t>S</a:t>
            </a:r>
            <a:r>
              <a:rPr lang="hr-HR" sz="2800" smtClean="0">
                <a:solidFill>
                  <a:schemeClr val="bg1"/>
                </a:solidFill>
                <a:latin typeface="+mj-lt"/>
              </a:rPr>
              <a:t>pada </a:t>
            </a:r>
            <a:r>
              <a:rPr lang="hr-HR" sz="2800" dirty="0" smtClean="0">
                <a:solidFill>
                  <a:schemeClr val="bg1"/>
                </a:solidFill>
                <a:latin typeface="+mj-lt"/>
              </a:rPr>
              <a:t>u vrstu rasizma.</a:t>
            </a:r>
            <a:endParaRPr lang="hr-H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http://www.tportal.hr/ResourceManager/GetImage.aspx?imgId=616254&amp;shotId=1&amp;width=630&amp;height=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43182"/>
            <a:ext cx="600075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4" y="2285992"/>
            <a:ext cx="4329114" cy="1857388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Minerva</a:t>
            </a:r>
            <a:r>
              <a:rPr lang="hr-HR" sz="2800" dirty="0" smtClean="0">
                <a:solidFill>
                  <a:schemeClr val="bg1"/>
                </a:solidFill>
              </a:rPr>
              <a:t> kao simbol prosvjetljenja štiti pripadnike različitih religija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File:Minerva als Symbol der Toleran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3475073" cy="4929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2357430"/>
            <a:ext cx="4757742" cy="1500198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Križ i Menora jedno uz drugo 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Oxford</a:t>
            </a:r>
            <a:r>
              <a:rPr lang="hr-HR" sz="2800" dirty="0" smtClean="0">
                <a:solidFill>
                  <a:schemeClr val="bg1"/>
                </a:solidFill>
              </a:rPr>
              <a:t>u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File:CrossMenorahOxford 20051225KaihsuT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127529" cy="4714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1143008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hr-HR" dirty="0" smtClean="0">
                <a:solidFill>
                  <a:schemeClr val="bg1"/>
                </a:solidFill>
              </a:rPr>
              <a:t>Tolerancija na netoleranciju je kukavičluk</a:t>
            </a:r>
            <a:r>
              <a:rPr lang="en-US" dirty="0" smtClean="0">
                <a:solidFill>
                  <a:schemeClr val="bg1"/>
                </a:solidFill>
              </a:rPr>
              <a:t>.”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                           </a:t>
            </a:r>
            <a:r>
              <a:rPr lang="en-US" dirty="0" smtClean="0">
                <a:solidFill>
                  <a:schemeClr val="bg1"/>
                </a:solidFill>
              </a:rPr>
              <a:t>― </a:t>
            </a:r>
            <a:r>
              <a:rPr lang="en-US" dirty="0" err="1" smtClean="0">
                <a:solidFill>
                  <a:schemeClr val="bg1"/>
                </a:solidFill>
              </a:rPr>
              <a:t>Ayaan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Hirsi</a:t>
            </a:r>
            <a:r>
              <a:rPr lang="en-US" dirty="0" smtClean="0">
                <a:solidFill>
                  <a:schemeClr val="bg1"/>
                </a:solidFill>
              </a:rPr>
              <a:t> Ali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sciencemadefun.net/blog/wp-content/uploads/2012/03/science-of-laughing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4071966" cy="305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http://i.dailymail.co.uk/i/pix/2012/12/31/article-2255156-16B35CAF000005DC-391_634x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496"/>
            <a:ext cx="2857520" cy="360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TOLERANCIJA</a:t>
            </a:r>
            <a:endParaRPr lang="hr-HR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080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“Dijalogom se gradi novi svijet bez mržnje”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2446338"/>
            <a:ext cx="4108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6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TOLERANCIJA</a:t>
            </a:r>
          </a:p>
          <a:p>
            <a:pPr>
              <a:buNone/>
            </a:pPr>
            <a:endParaRPr lang="hr-H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Nastaje u 15 st. (kao pojam)</a:t>
            </a:r>
          </a:p>
          <a:p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Znači: imati dozvolu od vlasti</a:t>
            </a:r>
            <a:endParaRPr lang="hr-H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globaltwilight.edublogs.org/files/2011/04/middle_ages-vhfa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3937">
            <a:off x="1153897" y="3160429"/>
            <a:ext cx="2879874" cy="3231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http://upload.wikimedia.org/wikipedia/commons/f/fb/Middle_Ages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2299">
            <a:off x="5500694" y="642918"/>
            <a:ext cx="2857520" cy="283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http://upload.wikimedia.org/wikipedia/commons/d/d6/Charlemagne_and_Pope_Adrian_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40344">
            <a:off x="4710751" y="4052174"/>
            <a:ext cx="3071834" cy="2287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UNESCO-va </a:t>
            </a:r>
            <a:b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definicija tolerancije</a:t>
            </a:r>
            <a:endParaRPr lang="hr-H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 descr="https://vivariumnovum.net/unesco/UNESCO.jpg"/>
          <p:cNvSpPr>
            <a:spLocks noChangeAspect="1" noChangeArrowheads="1"/>
          </p:cNvSpPr>
          <p:nvPr/>
        </p:nvSpPr>
        <p:spPr bwMode="auto">
          <a:xfrm>
            <a:off x="155575" y="-2560638"/>
            <a:ext cx="701992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4" name="AutoShape 4" descr="https://vivariumnovum.net/unesco/UNESCO.jpg"/>
          <p:cNvSpPr>
            <a:spLocks noChangeAspect="1" noChangeArrowheads="1"/>
          </p:cNvSpPr>
          <p:nvPr/>
        </p:nvSpPr>
        <p:spPr bwMode="auto">
          <a:xfrm>
            <a:off x="155575" y="-2560638"/>
            <a:ext cx="701992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6" name="Picture 6" descr="https://pbs.twimg.com/profile_images/2328492994/vrbkme9mbw8ospnkvbkv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643314"/>
            <a:ext cx="2980805" cy="2521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r>
              <a:rPr lang="vi-VN" sz="2000" dirty="0" smtClean="0">
                <a:solidFill>
                  <a:schemeClr val="bg1"/>
                </a:solidFill>
              </a:rPr>
              <a:t>"</a:t>
            </a:r>
            <a:r>
              <a:rPr lang="vi-VN" sz="2000" b="1" dirty="0" smtClean="0">
                <a:solidFill>
                  <a:schemeClr val="bg1"/>
                </a:solidFill>
              </a:rPr>
              <a:t>Tolerancija</a:t>
            </a:r>
            <a:r>
              <a:rPr lang="vi-VN" sz="2000" dirty="0" smtClean="0">
                <a:solidFill>
                  <a:schemeClr val="bg1"/>
                </a:solidFill>
              </a:rPr>
              <a:t> je poštovanje, prihvaćanje i uvažavanje bogatstva različitosti u našim svjetskim kulturama, naša forma izražavanja i način da budemo ljudi. Ona je zasnovana na znanju, otvorenosti, komunikaciji i slobodi mišljenja, savjesti i uvjerenju. Tolerancija je harmonija u različitostima. To nije samo moralna dužnost, to je također politički i zakonit zahtjev. Tolerancija, vrlina koja mir može učiniti mogućim, doprinosi mijenjanju kulture rata u kulturu mira.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cdn.theatlantic.com/static/infocus/ww2_5/w01_0711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3071834" cy="2077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www.popularresistance.org/wp-content/uploads/2013/09/Peace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2999592" cy="1998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3643306" y="4143380"/>
            <a:ext cx="1928826" cy="785818"/>
          </a:xfrm>
          <a:prstGeom prst="rightArrow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Tolerancija nije koncesija, dobrodušnost ili popustljivost. Tolerancija je, iznad svega aktivan stav potaknut priznanjem univerzalnih ljudskih prava i fundamentalna sloboda drugih. Nikako se ne može koristiti kao opravdanje za kršenje fundamentalnih vrijednosti. Tolerancija treba biti primjenjiva od strane pojedinaca, grupa i država.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mylifeatfullspeed.com/wp-content/uploads/2010/01/freeeeeee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3500462" cy="2327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carceraria.org.br/wp-content/uploads/2013/02/uni%C3%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407196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vi-VN" sz="2000" dirty="0" smtClean="0">
                <a:solidFill>
                  <a:schemeClr val="bg1"/>
                </a:solidFill>
              </a:rPr>
              <a:t>Tolerancija ja odgovornost koja nosi ljudska prava, pluralizam (uključujući kulturni pluralizam), demokraciju i vladavinu zakona. Ona uključuje odbacivanje dogmatizma i apsolutizma i potvrđuje standarde postavljene u instrumentima internacionalnih ljudskih prava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trtbosanski.com/fotograf/haberler/detay/desetodnevni-festival-kulture-u-pakistanu_trt-bosanski-18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3429024" cy="207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djurdjevac.hr/wp-content/uploads/2013/10/%C4%91ur%C4%91ev%C4%8Dic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3964206" cy="2641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Autofit/>
          </a:bodyPr>
          <a:lstStyle/>
          <a:p>
            <a:r>
              <a:rPr lang="vi-VN" sz="2000" dirty="0" smtClean="0">
                <a:solidFill>
                  <a:schemeClr val="bg1"/>
                </a:solidFill>
              </a:rPr>
              <a:t>Dosljedno poštovanje ljudskih prava, biti tolerantan, ne znači toleriranje socijalnih nepravdi ili odbacivanje ili slabljenje tuđih uvjerenja. To znači biti slobodan, čvrsto se držati svojih uvjerenja i prihvaćati da se i drugi drže svojih. To znači prihvaćanje činjenice da ljudska bića, prirodno različita u svojim nastupima, situacijama, govoru, ponašanju i vrijednostima imaju pravo živjeti u miru i da budu kakvi jesu. Također znači da se nečija viđenja ne nameću drugima."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independent.co.uk/incoming/article8749114.ece/alternates/w620/pg-72-mad-barca-get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86124"/>
            <a:ext cx="4286280" cy="3214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RELIGIJE</a:t>
            </a:r>
            <a:endParaRPr lang="hr-H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Sve velike svijetske religije potiču toleranciju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21506" name="Picture 2" descr="http://krscanskiclanci.files.wordpress.com/2013/02/buddhism-learning-gu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8851">
            <a:off x="1302105" y="2434442"/>
            <a:ext cx="2927396" cy="1826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http://cdn.slike.hr/wp-content/uploads/sites/34/2011/03/kako-je-utemeljen-hinduizam-5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4486">
            <a:off x="5667062" y="2384710"/>
            <a:ext cx="2806364" cy="168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http://thegospelcoalition.org/blogs/tgc/files/2013/06/kaa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8210">
            <a:off x="4345916" y="4270414"/>
            <a:ext cx="2986072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2" name="Picture 8" descr="http://metro-portal.hr/img/repository/2010/08/medium/poljska_kriz_g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22987">
            <a:off x="906296" y="4701267"/>
            <a:ext cx="2786082" cy="180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Unatoč tome postoji i dalje velika netrpeljivost među vjernicima različitih religija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pload.wikimedia.org/wikipedia/commons/a/a1/Matejko_Battle_of_Grunwa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7858179" cy="3337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340</Words>
  <Application>Microsoft Office PowerPoint</Application>
  <PresentationFormat>Prikaz na zaslonu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Office Theme</vt:lpstr>
      <vt:lpstr>TOLERANCIJA</vt:lpstr>
      <vt:lpstr>PowerPointova prezentacija</vt:lpstr>
      <vt:lpstr>UNESCO-va  definicija tolerancije</vt:lpstr>
      <vt:lpstr>PowerPointova prezentacija</vt:lpstr>
      <vt:lpstr>PowerPointova prezentacija</vt:lpstr>
      <vt:lpstr>PowerPointova prezentacija</vt:lpstr>
      <vt:lpstr>PowerPointova prezentacija</vt:lpstr>
      <vt:lpstr>RELIGIJE</vt:lpstr>
      <vt:lpstr>PowerPointova prezentacija</vt:lpstr>
      <vt:lpstr>PowerPointova prezentacija</vt:lpstr>
      <vt:lpstr>Minerva kao simbol prosvjetljenja štiti pripadnike različitih religija</vt:lpstr>
      <vt:lpstr>Križ i Menora jedno uz drugo u Oxfordu</vt:lpstr>
      <vt:lpstr>PowerPointova prezentacija</vt:lpstr>
      <vt:lpstr>TOLERANCIJA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TOLERANCIJA</dc:title>
  <dc:creator>Grgicin</dc:creator>
  <cp:lastModifiedBy>Tisljar</cp:lastModifiedBy>
  <cp:revision>31</cp:revision>
  <dcterms:created xsi:type="dcterms:W3CDTF">2014-05-14T16:17:06Z</dcterms:created>
  <dcterms:modified xsi:type="dcterms:W3CDTF">2014-06-03T10:19:39Z</dcterms:modified>
</cp:coreProperties>
</file>